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9263" cy="9929813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Questrial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1Xkq+JAYUI41vQjsKQX9PLj/W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347" cy="49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1342" y="0"/>
            <a:ext cx="2946347" cy="49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1599"/>
            <a:ext cx="2946347" cy="49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00657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8691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0005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615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0520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4093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2975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306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de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58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 avec légende" type="picTx">
  <p:cSld name="PICTURE_WITH_CAPTION_TEXT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20"/>
              <a:buFont typeface="Noto Sans Symbols"/>
              <a:buNone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58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7" name="Google Shape;47;p13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8" name="Google Shape;48;p13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9" name="Google Shape;49;p13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Questrial"/>
              <a:buNone/>
              <a:defRPr sz="28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3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2" name="Google Shape;52;p13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0" y="4667249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>
            <a:spLocks noGrp="1"/>
          </p:cNvSpPr>
          <p:nvPr>
            <p:ph type="pic" idx="2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rgbClr val="CBEAE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 rot="5400000">
            <a:off x="2426208" y="-213360"/>
            <a:ext cx="4526280" cy="81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re vertical et texte" type="vertTitleAndTx">
  <p:cSld name="VERTICAL_TITLE_AND_VERTICAL_TEXT"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 rot="5400000">
            <a:off x="4823619" y="2339181"/>
            <a:ext cx="55165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 rot="5400000">
            <a:off x="480218" y="586582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909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813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" name="Google Shape;15;p8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" name="Google Shape;16;p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" name="Google Shape;17;p8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6.jp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8187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"/>
          <p:cNvSpPr txBox="1"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rgbClr val="018187"/>
          </a:solidFill>
          <a:ln>
            <a:noFill/>
          </a:ln>
        </p:spPr>
        <p:txBody>
          <a:bodyPr spcFirstLastPara="1" wrap="square" lIns="91425" tIns="45700" rIns="18000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fr-FR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PEPITE ECRIN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298938" y="1213339"/>
            <a:ext cx="8521534" cy="3059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PEPITE ECRIN est le pôle régional de valorisation et d’accompagnement de l’entrepreneuriat étudiant, porté par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l’Université Fédérale de Toulouse</a:t>
            </a:r>
            <a:endParaRPr/>
          </a:p>
          <a:p>
            <a:pPr marL="34290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Notre objectif : accompagner tous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 étudiants porteurs d’un projet entrepreneurial…</a:t>
            </a:r>
            <a:endParaRPr/>
          </a:p>
          <a:p>
            <a:pPr marL="651510" marR="0" lvl="1" indent="-28575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❑"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… quel que soit leur établissement d’origine</a:t>
            </a:r>
            <a:endParaRPr/>
          </a:p>
          <a:p>
            <a:pPr marL="651510" marR="0" lvl="1" indent="-28575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❑"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… quelle que soit leur formation</a:t>
            </a:r>
            <a:endParaRPr/>
          </a:p>
          <a:p>
            <a:pPr marL="651510" marR="0" lvl="1" indent="-28575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❑"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… quel que soit le secteur d’activité de leur projet</a:t>
            </a:r>
            <a:endParaRPr/>
          </a:p>
          <a:p>
            <a:pPr marL="365760" marR="0" lvl="1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 niveaux d’accompagnement</a:t>
            </a:r>
            <a:endParaRPr sz="1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0" y="-1"/>
            <a:ext cx="18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12641" y="4273063"/>
            <a:ext cx="399011" cy="399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75584" y="3874052"/>
            <a:ext cx="435972" cy="399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20105" y="4608224"/>
            <a:ext cx="399011" cy="399011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"/>
          <p:cNvSpPr txBox="1"/>
          <p:nvPr/>
        </p:nvSpPr>
        <p:spPr>
          <a:xfrm>
            <a:off x="622466" y="3970359"/>
            <a:ext cx="7088388" cy="1201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6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❑"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Niveau 1 - le statut d’étudiant-entrepreneur (SNEE)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=&gt; sensibilisation</a:t>
            </a:r>
            <a:endParaRPr/>
          </a:p>
          <a:p>
            <a:pPr marL="285750" marR="0" lvl="3" indent="-2857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❑"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Niveau 2 - le diplôme universitaire d’étudiant-entrepreneur (D2E)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=&gt; formation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3" indent="-2857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❑"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Niveau 3 - le PEPITE Starter ECRIN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=&gt; pré-accélération</a:t>
            </a:r>
            <a:endParaRPr sz="1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2" name="Google Shape;82;p1"/>
          <p:cNvGrpSpPr/>
          <p:nvPr/>
        </p:nvGrpSpPr>
        <p:grpSpPr>
          <a:xfrm>
            <a:off x="7139354" y="5967826"/>
            <a:ext cx="2004646" cy="890174"/>
            <a:chOff x="7139354" y="5967826"/>
            <a:chExt cx="2004646" cy="890174"/>
          </a:xfrm>
        </p:grpSpPr>
        <p:grpSp>
          <p:nvGrpSpPr>
            <p:cNvPr id="83" name="Google Shape;83;p1"/>
            <p:cNvGrpSpPr/>
            <p:nvPr/>
          </p:nvGrpSpPr>
          <p:grpSpPr>
            <a:xfrm>
              <a:off x="7710854" y="5969977"/>
              <a:ext cx="1433146" cy="888023"/>
              <a:chOff x="7710854" y="5969977"/>
              <a:chExt cx="1433146" cy="888023"/>
            </a:xfrm>
          </p:grpSpPr>
          <p:sp>
            <p:nvSpPr>
              <p:cNvPr id="84" name="Google Shape;84;p1"/>
              <p:cNvSpPr/>
              <p:nvPr/>
            </p:nvSpPr>
            <p:spPr>
              <a:xfrm>
                <a:off x="7710854" y="5969977"/>
                <a:ext cx="1433146" cy="88802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85" name="Google Shape;85;p1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7895492" y="6108895"/>
                <a:ext cx="1248508" cy="7491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86" name="Google Shape;86;p1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7139354" y="5967826"/>
              <a:ext cx="571500" cy="8901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8187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rgbClr val="018187"/>
          </a:solidFill>
          <a:ln>
            <a:noFill/>
          </a:ln>
        </p:spPr>
        <p:txBody>
          <a:bodyPr spcFirstLastPara="1" wrap="square" lIns="91425" tIns="45700" rIns="18000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6770"/>
              </a:buClr>
              <a:buSzPts val="4400"/>
              <a:buFont typeface="Questrial"/>
              <a:buNone/>
            </a:pPr>
            <a:r>
              <a:rPr lang="fr-FR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Focus sur le PEPITE Starter ECRIN !</a:t>
            </a:r>
            <a:endParaRPr sz="20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298938" y="1213200"/>
            <a:ext cx="8521534" cy="48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811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FR"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Deux promos par an pour une offre d'accompagnement intensive sur 4 mois à temps complet : vous serez à 100% sur votre projet de création dans un espace dédié !</a:t>
            </a:r>
            <a:endParaRPr/>
          </a:p>
          <a:p>
            <a:pPr marL="11811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FR"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811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FR"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Vous serez incités à aller sur le terrain, à confronter votre idée au marché le plus tôt possible, à prototyper et à tester votre produit. </a:t>
            </a:r>
            <a:endParaRPr/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40575" y="14399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/>
          <p:nvPr/>
        </p:nvSpPr>
        <p:spPr>
          <a:xfrm>
            <a:off x="0" y="0"/>
            <a:ext cx="18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5200" y="2558562"/>
            <a:ext cx="1858091" cy="18580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6" name="Google Shape;96;p2"/>
          <p:cNvGrpSpPr/>
          <p:nvPr/>
        </p:nvGrpSpPr>
        <p:grpSpPr>
          <a:xfrm>
            <a:off x="7139354" y="5967826"/>
            <a:ext cx="2004646" cy="890174"/>
            <a:chOff x="7139354" y="5967826"/>
            <a:chExt cx="2004646" cy="890174"/>
          </a:xfrm>
        </p:grpSpPr>
        <p:grpSp>
          <p:nvGrpSpPr>
            <p:cNvPr id="97" name="Google Shape;97;p2"/>
            <p:cNvGrpSpPr/>
            <p:nvPr/>
          </p:nvGrpSpPr>
          <p:grpSpPr>
            <a:xfrm>
              <a:off x="7710854" y="5969977"/>
              <a:ext cx="1433146" cy="888023"/>
              <a:chOff x="7710854" y="5969977"/>
              <a:chExt cx="1433146" cy="888023"/>
            </a:xfrm>
          </p:grpSpPr>
          <p:sp>
            <p:nvSpPr>
              <p:cNvPr id="98" name="Google Shape;98;p2"/>
              <p:cNvSpPr/>
              <p:nvPr/>
            </p:nvSpPr>
            <p:spPr>
              <a:xfrm>
                <a:off x="7710854" y="5969977"/>
                <a:ext cx="1433146" cy="88802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99" name="Google Shape;99;p2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7895492" y="6108895"/>
                <a:ext cx="1248508" cy="7491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0" name="Google Shape;100;p2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139354" y="5967826"/>
              <a:ext cx="571500" cy="89017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1" name="Google Shape;101;p2"/>
          <p:cNvGrpSpPr/>
          <p:nvPr/>
        </p:nvGrpSpPr>
        <p:grpSpPr>
          <a:xfrm>
            <a:off x="232752" y="3842169"/>
            <a:ext cx="7192353" cy="1999406"/>
            <a:chOff x="232752" y="3437722"/>
            <a:chExt cx="7192353" cy="1999406"/>
          </a:xfrm>
        </p:grpSpPr>
        <p:sp>
          <p:nvSpPr>
            <p:cNvPr id="102" name="Google Shape;102;p2"/>
            <p:cNvSpPr txBox="1"/>
            <p:nvPr/>
          </p:nvSpPr>
          <p:spPr>
            <a:xfrm>
              <a:off x="232752" y="4421465"/>
              <a:ext cx="1800000" cy="8617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Identifier votre problème et votre marché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Définir votre proposition de valeur et votre business model</a:t>
              </a:r>
              <a:endParaRPr/>
            </a:p>
          </p:txBody>
        </p:sp>
        <p:sp>
          <p:nvSpPr>
            <p:cNvPr id="103" name="Google Shape;103;p2"/>
            <p:cNvSpPr txBox="1"/>
            <p:nvPr/>
          </p:nvSpPr>
          <p:spPr>
            <a:xfrm>
              <a:off x="2631089" y="4421465"/>
              <a:ext cx="180000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Générer de la traction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Générer vos premiers revenus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Trouver vos premiers financements</a:t>
              </a: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2"/>
            <p:cNvSpPr txBox="1"/>
            <p:nvPr/>
          </p:nvSpPr>
          <p:spPr>
            <a:xfrm>
              <a:off x="5029425" y="4421465"/>
              <a:ext cx="180000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Générer des revenus récurrents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Chercher la scalabilité</a:t>
              </a: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Préparer une levée de fonds</a:t>
              </a: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298939" y="3437722"/>
              <a:ext cx="7126166" cy="104628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 cmpd="sng">
              <a:solidFill>
                <a:srgbClr val="1290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6" name="Google Shape;106;p2"/>
          <p:cNvGrpSpPr/>
          <p:nvPr/>
        </p:nvGrpSpPr>
        <p:grpSpPr>
          <a:xfrm>
            <a:off x="352964" y="4244710"/>
            <a:ext cx="6573487" cy="246222"/>
            <a:chOff x="352964" y="4244710"/>
            <a:chExt cx="6573487" cy="246222"/>
          </a:xfrm>
        </p:grpSpPr>
        <p:sp>
          <p:nvSpPr>
            <p:cNvPr id="107" name="Google Shape;107;p2"/>
            <p:cNvSpPr txBox="1"/>
            <p:nvPr/>
          </p:nvSpPr>
          <p:spPr>
            <a:xfrm>
              <a:off x="352964" y="4244711"/>
              <a:ext cx="4568411" cy="24622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Phase d’émergence</a:t>
              </a: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 txBox="1"/>
            <p:nvPr/>
          </p:nvSpPr>
          <p:spPr>
            <a:xfrm>
              <a:off x="4987561" y="4244710"/>
              <a:ext cx="1938890" cy="24622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Changement d’échelle</a:t>
              </a:r>
              <a:endPara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2"/>
          <p:cNvGrpSpPr/>
          <p:nvPr/>
        </p:nvGrpSpPr>
        <p:grpSpPr>
          <a:xfrm>
            <a:off x="2342774" y="2792336"/>
            <a:ext cx="2343526" cy="1225749"/>
            <a:chOff x="2342774" y="2792336"/>
            <a:chExt cx="2343526" cy="1225749"/>
          </a:xfrm>
        </p:grpSpPr>
        <p:grpSp>
          <p:nvGrpSpPr>
            <p:cNvPr id="110" name="Google Shape;110;p2"/>
            <p:cNvGrpSpPr/>
            <p:nvPr/>
          </p:nvGrpSpPr>
          <p:grpSpPr>
            <a:xfrm>
              <a:off x="2342774" y="3391755"/>
              <a:ext cx="2343526" cy="626330"/>
              <a:chOff x="2342774" y="3391755"/>
              <a:chExt cx="2343526" cy="626330"/>
            </a:xfrm>
          </p:grpSpPr>
          <p:cxnSp>
            <p:nvCxnSpPr>
              <p:cNvPr id="111" name="Google Shape;111;p2"/>
              <p:cNvCxnSpPr/>
              <p:nvPr/>
            </p:nvCxnSpPr>
            <p:spPr>
              <a:xfrm>
                <a:off x="3524983" y="3391755"/>
                <a:ext cx="0" cy="362560"/>
              </a:xfrm>
              <a:prstGeom prst="straightConnector1">
                <a:avLst/>
              </a:prstGeom>
              <a:noFill/>
              <a:ln w="9525" cap="flat" cmpd="sng">
                <a:solidFill>
                  <a:srgbClr val="14C5A3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2" name="Google Shape;112;p2"/>
              <p:cNvCxnSpPr/>
              <p:nvPr/>
            </p:nvCxnSpPr>
            <p:spPr>
              <a:xfrm flipH="1">
                <a:off x="2346082" y="3815867"/>
                <a:ext cx="2340218" cy="6419"/>
              </a:xfrm>
              <a:prstGeom prst="straightConnector1">
                <a:avLst/>
              </a:prstGeom>
              <a:noFill/>
              <a:ln w="9525" cap="flat" cmpd="sng">
                <a:solidFill>
                  <a:srgbClr val="14C5A3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3" name="Google Shape;113;p2"/>
              <p:cNvCxnSpPr/>
              <p:nvPr/>
            </p:nvCxnSpPr>
            <p:spPr>
              <a:xfrm>
                <a:off x="2342774" y="3882150"/>
                <a:ext cx="0" cy="135935"/>
              </a:xfrm>
              <a:prstGeom prst="straightConnector1">
                <a:avLst/>
              </a:prstGeom>
              <a:noFill/>
              <a:ln w="9525" cap="flat" cmpd="sng">
                <a:solidFill>
                  <a:srgbClr val="14C5A3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4" name="Google Shape;114;p2"/>
              <p:cNvCxnSpPr/>
              <p:nvPr/>
            </p:nvCxnSpPr>
            <p:spPr>
              <a:xfrm>
                <a:off x="4675662" y="3882150"/>
                <a:ext cx="0" cy="135935"/>
              </a:xfrm>
              <a:prstGeom prst="straightConnector1">
                <a:avLst/>
              </a:prstGeom>
              <a:noFill/>
              <a:ln w="9525" cap="flat" cmpd="sng">
                <a:solidFill>
                  <a:srgbClr val="14C5A3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pic>
          <p:nvPicPr>
            <p:cNvPr id="115" name="Google Shape;115;p2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753532" y="2792336"/>
              <a:ext cx="1552206" cy="65217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8187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rgbClr val="018187"/>
          </a:solidFill>
          <a:ln>
            <a:noFill/>
          </a:ln>
        </p:spPr>
        <p:txBody>
          <a:bodyPr spcFirstLastPara="1" wrap="square" lIns="91425" tIns="45700" rIns="18000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fr-FR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 programme intensif en 16 semaines !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298938" y="1213200"/>
            <a:ext cx="8521534" cy="48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🗹"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ateliers</a:t>
            </a: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pour monter en compétences sur les sujets indispensables à votre réussite</a:t>
            </a:r>
            <a:endParaRPr/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🗹"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hours</a:t>
            </a: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: des rdv individuels avec un pôle d’experts à solliciter selon vos besoins, pour vous challenger et répondre à vos questions</a:t>
            </a:r>
            <a:endParaRPr/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🗹"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sessions d’intelligence collective </a:t>
            </a: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avec l’ensemble des Startiens et des mentors</a:t>
            </a:r>
            <a:endParaRPr/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🗹"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 accompagnement individuel par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 mentor entrepreneur </a:t>
            </a: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ainsi que par la coordinatrice PEPITE Starter ECRIN</a:t>
            </a:r>
            <a:endParaRPr/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🗹"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événements</a:t>
            </a: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tout au long du parcours : du bootcamp de démarrage au Demo Day final en passant par un crash test et par les afterwork BrainSmoothie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🗹"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L’accès à un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espace de coworking dédié </a:t>
            </a: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durant tout votre parcours, dans les locaux du PEPITE Starter ECRIN à la Maison de la Recherche et de la Valorisation (118 route de Narbonne, métro Fac de Pharmacie)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0" y="0"/>
            <a:ext cx="18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3" name="Google Shape;123;p3"/>
          <p:cNvGrpSpPr/>
          <p:nvPr/>
        </p:nvGrpSpPr>
        <p:grpSpPr>
          <a:xfrm>
            <a:off x="7139354" y="5967826"/>
            <a:ext cx="2004646" cy="890174"/>
            <a:chOff x="7139354" y="5967826"/>
            <a:chExt cx="2004646" cy="890174"/>
          </a:xfrm>
        </p:grpSpPr>
        <p:grpSp>
          <p:nvGrpSpPr>
            <p:cNvPr id="124" name="Google Shape;124;p3"/>
            <p:cNvGrpSpPr/>
            <p:nvPr/>
          </p:nvGrpSpPr>
          <p:grpSpPr>
            <a:xfrm>
              <a:off x="7710854" y="5969977"/>
              <a:ext cx="1433146" cy="888023"/>
              <a:chOff x="7710854" y="5969977"/>
              <a:chExt cx="1433146" cy="888023"/>
            </a:xfrm>
          </p:grpSpPr>
          <p:sp>
            <p:nvSpPr>
              <p:cNvPr id="125" name="Google Shape;125;p3"/>
              <p:cNvSpPr/>
              <p:nvPr/>
            </p:nvSpPr>
            <p:spPr>
              <a:xfrm>
                <a:off x="7710854" y="5969977"/>
                <a:ext cx="1433146" cy="88802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26" name="Google Shape;126;p3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7895492" y="6108895"/>
                <a:ext cx="1248508" cy="7491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27" name="Google Shape;127;p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139354" y="5967826"/>
              <a:ext cx="571500" cy="8901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8187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 txBox="1"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rgbClr val="018187"/>
          </a:solidFill>
          <a:ln>
            <a:noFill/>
          </a:ln>
        </p:spPr>
        <p:txBody>
          <a:bodyPr spcFirstLastPara="1" wrap="square" lIns="91425" tIns="45700" rIns="18000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fr-FR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Pour qui ?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 txBox="1"/>
          <p:nvPr/>
        </p:nvSpPr>
        <p:spPr>
          <a:xfrm>
            <a:off x="298938" y="1213200"/>
            <a:ext cx="8521534" cy="1189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Ouvert à 10 à 12 porteurs de projets, le parcours est réservé aux projets les plus avancés :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problème et marché clairement identifiés, business model défini.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Il peut s’agir d’un projet individuel ou collectif (dans le cas d’un projet collectif, il est demandé à l’ensemble de l’équipe de s’inscrire, sauf dérogation exceptionnelle).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/>
          <p:nvPr/>
        </p:nvSpPr>
        <p:spPr>
          <a:xfrm>
            <a:off x="0" y="0"/>
            <a:ext cx="18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4"/>
          <p:cNvSpPr txBox="1"/>
          <p:nvPr/>
        </p:nvSpPr>
        <p:spPr>
          <a:xfrm>
            <a:off x="1444869" y="2515731"/>
            <a:ext cx="7375603" cy="2332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Promo d’automne</a:t>
            </a: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(octobre à janvier)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=&gt; accessible aux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jeunes diplômés depuis moins de 3 ans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Promo de printemps </a:t>
            </a: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(mars à juin)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=&gt; accessible aux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jeunes diplômés depuis moins de 3 ans </a:t>
            </a: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aux étudiants-entrepreneurs qui souhaitent substituer leur stage</a:t>
            </a: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(procédure soumise à l’accord préalable de votre responsable pédagogique, et sous réserve de concordance des dates).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 txBox="1"/>
          <p:nvPr/>
        </p:nvSpPr>
        <p:spPr>
          <a:xfrm>
            <a:off x="298938" y="5454059"/>
            <a:ext cx="8521534" cy="4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Dans tous les cas, disponibilité à temps complet indispensable !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4"/>
          <p:cNvPicPr preferRelativeResize="0"/>
          <p:nvPr/>
        </p:nvPicPr>
        <p:blipFill rotWithShape="1">
          <a:blip r:embed="rId3">
            <a:alphaModFix/>
          </a:blip>
          <a:srcRect l="13434" t="9308" r="11670" b="13353"/>
          <a:stretch/>
        </p:blipFill>
        <p:spPr>
          <a:xfrm>
            <a:off x="644399" y="2451730"/>
            <a:ext cx="540000" cy="557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4399" y="3615588"/>
            <a:ext cx="540000" cy="54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9" name="Google Shape;139;p4"/>
          <p:cNvGrpSpPr/>
          <p:nvPr/>
        </p:nvGrpSpPr>
        <p:grpSpPr>
          <a:xfrm>
            <a:off x="7139354" y="5967826"/>
            <a:ext cx="2004646" cy="890174"/>
            <a:chOff x="7139354" y="5967826"/>
            <a:chExt cx="2004646" cy="890174"/>
          </a:xfrm>
        </p:grpSpPr>
        <p:grpSp>
          <p:nvGrpSpPr>
            <p:cNvPr id="140" name="Google Shape;140;p4"/>
            <p:cNvGrpSpPr/>
            <p:nvPr/>
          </p:nvGrpSpPr>
          <p:grpSpPr>
            <a:xfrm>
              <a:off x="7710854" y="5969977"/>
              <a:ext cx="1433146" cy="888023"/>
              <a:chOff x="7710854" y="5969977"/>
              <a:chExt cx="1433146" cy="888023"/>
            </a:xfrm>
          </p:grpSpPr>
          <p:sp>
            <p:nvSpPr>
              <p:cNvPr id="141" name="Google Shape;141;p4"/>
              <p:cNvSpPr/>
              <p:nvPr/>
            </p:nvSpPr>
            <p:spPr>
              <a:xfrm>
                <a:off x="7710854" y="5969977"/>
                <a:ext cx="1433146" cy="88802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42" name="Google Shape;142;p4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7895492" y="6108895"/>
                <a:ext cx="1248508" cy="7491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43" name="Google Shape;143;p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139354" y="5967826"/>
              <a:ext cx="571500" cy="8901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8187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"/>
          <p:cNvSpPr txBox="1"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rgbClr val="018187"/>
          </a:solidFill>
          <a:ln>
            <a:noFill/>
          </a:ln>
        </p:spPr>
        <p:txBody>
          <a:bodyPr spcFirstLastPara="1" wrap="square" lIns="91425" tIns="45700" rIns="18000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fr-FR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 tarifs</a:t>
            </a: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5"/>
          <p:cNvSpPr txBox="1"/>
          <p:nvPr/>
        </p:nvSpPr>
        <p:spPr>
          <a:xfrm>
            <a:off x="298938" y="1213200"/>
            <a:ext cx="8521534" cy="48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11811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L’accès au PEPITE Starter ECRIN passe par l’inscription au D2E, avec les mêmes frais d’inscription : 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811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❑"/>
            </a:pPr>
            <a:r>
              <a:rPr lang="fr-F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250 euros pour les étudiants et les jeunes diplômés depuis moins de trois ans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Ces frais sont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éligibles aux bourses CROUS </a:t>
            </a: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(voir conditions auprès du CROUS directement) ou à </a:t>
            </a:r>
            <a:r>
              <a:rPr lang="fr-FR"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une prise en charge par Pôle Emploi </a:t>
            </a:r>
            <a:r>
              <a:rPr lang="fr-F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 vous êtes inscrit comme demandeur d’emploi, même non indemnisé (voir conditions auprès de Pôle Emploi directement)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5"/>
          <p:cNvSpPr/>
          <p:nvPr/>
        </p:nvSpPr>
        <p:spPr>
          <a:xfrm>
            <a:off x="0" y="0"/>
            <a:ext cx="18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1" name="Google Shape;151;p5"/>
          <p:cNvGrpSpPr/>
          <p:nvPr/>
        </p:nvGrpSpPr>
        <p:grpSpPr>
          <a:xfrm>
            <a:off x="7139354" y="5967826"/>
            <a:ext cx="2004646" cy="890174"/>
            <a:chOff x="7139354" y="5967826"/>
            <a:chExt cx="2004646" cy="890174"/>
          </a:xfrm>
        </p:grpSpPr>
        <p:grpSp>
          <p:nvGrpSpPr>
            <p:cNvPr id="152" name="Google Shape;152;p5"/>
            <p:cNvGrpSpPr/>
            <p:nvPr/>
          </p:nvGrpSpPr>
          <p:grpSpPr>
            <a:xfrm>
              <a:off x="7710854" y="5969977"/>
              <a:ext cx="1433146" cy="888023"/>
              <a:chOff x="7710854" y="5969977"/>
              <a:chExt cx="1433146" cy="888023"/>
            </a:xfrm>
          </p:grpSpPr>
          <p:sp>
            <p:nvSpPr>
              <p:cNvPr id="153" name="Google Shape;153;p5"/>
              <p:cNvSpPr/>
              <p:nvPr/>
            </p:nvSpPr>
            <p:spPr>
              <a:xfrm>
                <a:off x="7710854" y="5969977"/>
                <a:ext cx="1433146" cy="88802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54" name="Google Shape;154;p5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7895492" y="6108895"/>
                <a:ext cx="1248508" cy="7491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55" name="Google Shape;155;p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139354" y="5967826"/>
              <a:ext cx="571500" cy="8901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8187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"/>
          <p:cNvSpPr txBox="1"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rgbClr val="018187"/>
          </a:solidFill>
          <a:ln>
            <a:noFill/>
          </a:ln>
        </p:spPr>
        <p:txBody>
          <a:bodyPr spcFirstLastPara="1" wrap="square" lIns="91425" tIns="45700" rIns="18000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fr-FR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 calendrier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6"/>
          <p:cNvSpPr txBox="1"/>
          <p:nvPr/>
        </p:nvSpPr>
        <p:spPr>
          <a:xfrm>
            <a:off x="1362806" y="1213200"/>
            <a:ext cx="7457665" cy="48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D’avril à </a:t>
            </a:r>
            <a:r>
              <a:rPr lang="fr-FR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septembre</a:t>
            </a:r>
            <a:r>
              <a:rPr lang="fr-FR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lang="fr-F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dépôt des candidatures pour la promo d’automne après un pré-entretien avec la coordinatrice PEPITE Starter ECRIN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fr-FR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Fin juin et mi-septembre : </a:t>
            </a:r>
            <a:r>
              <a:rPr lang="fr-F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tenue des Starting Blocks (comité de sélection) pour la promo d’automne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fr-FR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D’octobre à janvier : </a:t>
            </a:r>
            <a:r>
              <a:rPr lang="fr-F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promo d’automne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fr-FR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décembre à janvier : </a:t>
            </a:r>
            <a:r>
              <a:rPr lang="fr-F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dépôt des candidatures pour la promo de printemps après un pré-entretien avec la coordinatrice PEPITE Starter ECRIN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fr-FR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Janvier : </a:t>
            </a:r>
            <a:r>
              <a:rPr lang="fr-F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tenue des Starting Blocks pour la promo de printemps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fr-FR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mars à juin : </a:t>
            </a:r>
            <a:r>
              <a:rPr lang="fr-F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promo de printemps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6"/>
          <p:cNvSpPr/>
          <p:nvPr/>
        </p:nvSpPr>
        <p:spPr>
          <a:xfrm>
            <a:off x="0" y="0"/>
            <a:ext cx="18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"/>
          <p:cNvSpPr/>
          <p:nvPr/>
        </p:nvSpPr>
        <p:spPr>
          <a:xfrm>
            <a:off x="404446" y="1274885"/>
            <a:ext cx="773723" cy="469509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4" name="Google Shape;164;p6"/>
          <p:cNvGrpSpPr/>
          <p:nvPr/>
        </p:nvGrpSpPr>
        <p:grpSpPr>
          <a:xfrm>
            <a:off x="7139354" y="5967826"/>
            <a:ext cx="2004646" cy="890174"/>
            <a:chOff x="7139354" y="5967826"/>
            <a:chExt cx="2004646" cy="890174"/>
          </a:xfrm>
        </p:grpSpPr>
        <p:grpSp>
          <p:nvGrpSpPr>
            <p:cNvPr id="165" name="Google Shape;165;p6"/>
            <p:cNvGrpSpPr/>
            <p:nvPr/>
          </p:nvGrpSpPr>
          <p:grpSpPr>
            <a:xfrm>
              <a:off x="7710854" y="5969977"/>
              <a:ext cx="1433146" cy="888023"/>
              <a:chOff x="7710854" y="5969977"/>
              <a:chExt cx="1433146" cy="888023"/>
            </a:xfrm>
          </p:grpSpPr>
          <p:sp>
            <p:nvSpPr>
              <p:cNvPr id="166" name="Google Shape;166;p6"/>
              <p:cNvSpPr/>
              <p:nvPr/>
            </p:nvSpPr>
            <p:spPr>
              <a:xfrm>
                <a:off x="7710854" y="5969977"/>
                <a:ext cx="1433146" cy="88802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67" name="Google Shape;167;p6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7895492" y="6108895"/>
                <a:ext cx="1248508" cy="7491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68" name="Google Shape;168;p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139354" y="5967826"/>
              <a:ext cx="571500" cy="8901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8187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"/>
          <p:cNvSpPr txBox="1"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rgbClr val="018187"/>
          </a:solidFill>
          <a:ln>
            <a:noFill/>
          </a:ln>
        </p:spPr>
        <p:txBody>
          <a:bodyPr spcFirstLastPara="1" wrap="square" lIns="91425" tIns="45700" rIns="18000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fr-FR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Contacts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7"/>
          <p:cNvSpPr txBox="1"/>
          <p:nvPr/>
        </p:nvSpPr>
        <p:spPr>
          <a:xfrm>
            <a:off x="298938" y="1213200"/>
            <a:ext cx="8521534" cy="174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PEPITE Starter ECRIN : </a:t>
            </a:r>
            <a:r>
              <a:rPr lang="fr-FR" sz="2000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pepite.starter@univ-toulouse.fr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7"/>
          <p:cNvSpPr/>
          <p:nvPr/>
        </p:nvSpPr>
        <p:spPr>
          <a:xfrm>
            <a:off x="0" y="0"/>
            <a:ext cx="18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7"/>
          <p:cNvSpPr txBox="1"/>
          <p:nvPr/>
        </p:nvSpPr>
        <p:spPr>
          <a:xfrm>
            <a:off x="0" y="3447416"/>
            <a:ext cx="9144000" cy="17410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Ils ont fait partie de la promo 1 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Ils l’ont vécu, n’hésitez pas à les contacter pour avoir leurs retours !</a:t>
            </a:r>
            <a:endParaRPr sz="1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7" name="Google Shape;177;p7"/>
          <p:cNvGrpSpPr/>
          <p:nvPr/>
        </p:nvGrpSpPr>
        <p:grpSpPr>
          <a:xfrm>
            <a:off x="401699" y="4005312"/>
            <a:ext cx="8344389" cy="562948"/>
            <a:chOff x="401699" y="3934975"/>
            <a:chExt cx="8344389" cy="562948"/>
          </a:xfrm>
        </p:grpSpPr>
        <p:pic>
          <p:nvPicPr>
            <p:cNvPr id="178" name="Google Shape;178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01699" y="3957923"/>
              <a:ext cx="540000" cy="54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Google Shape;179;p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556680" y="3934975"/>
              <a:ext cx="1035144" cy="54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Google Shape;180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299173" y="3957923"/>
              <a:ext cx="879339" cy="54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Google Shape;181;p7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000563" y="4047923"/>
              <a:ext cx="1745525" cy="36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Google Shape;182;p7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3587249" y="3934975"/>
              <a:ext cx="1560694" cy="54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3" name="Google Shape;183;p7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350436" y="3957923"/>
              <a:ext cx="540000" cy="540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4" name="Google Shape;184;p7"/>
          <p:cNvGrpSpPr/>
          <p:nvPr/>
        </p:nvGrpSpPr>
        <p:grpSpPr>
          <a:xfrm>
            <a:off x="7139354" y="5967826"/>
            <a:ext cx="2004646" cy="890174"/>
            <a:chOff x="7139354" y="5967826"/>
            <a:chExt cx="2004646" cy="890174"/>
          </a:xfrm>
        </p:grpSpPr>
        <p:grpSp>
          <p:nvGrpSpPr>
            <p:cNvPr id="185" name="Google Shape;185;p7"/>
            <p:cNvGrpSpPr/>
            <p:nvPr/>
          </p:nvGrpSpPr>
          <p:grpSpPr>
            <a:xfrm>
              <a:off x="7710854" y="5969977"/>
              <a:ext cx="1433146" cy="888023"/>
              <a:chOff x="7710854" y="5969977"/>
              <a:chExt cx="1433146" cy="888023"/>
            </a:xfrm>
          </p:grpSpPr>
          <p:sp>
            <p:nvSpPr>
              <p:cNvPr id="186" name="Google Shape;186;p7"/>
              <p:cNvSpPr/>
              <p:nvPr/>
            </p:nvSpPr>
            <p:spPr>
              <a:xfrm>
                <a:off x="7710854" y="5969977"/>
                <a:ext cx="1433146" cy="88802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87" name="Google Shape;187;p7"/>
              <p:cNvPicPr preferRelativeResize="0"/>
              <p:nvPr/>
            </p:nvPicPr>
            <p:blipFill rotWithShape="1">
              <a:blip r:embed="rId9">
                <a:alphaModFix/>
              </a:blip>
              <a:srcRect/>
              <a:stretch/>
            </p:blipFill>
            <p:spPr>
              <a:xfrm>
                <a:off x="7895492" y="6108895"/>
                <a:ext cx="1248508" cy="74910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88" name="Google Shape;188;p7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7139354" y="5967826"/>
              <a:ext cx="571500" cy="8901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Médian">
  <a:themeElements>
    <a:clrScheme name="Personnalisé 7">
      <a:dk1>
        <a:srgbClr val="000000"/>
      </a:dk1>
      <a:lt1>
        <a:srgbClr val="FFFFFF"/>
      </a:lt1>
      <a:dk2>
        <a:srgbClr val="1C6770"/>
      </a:dk2>
      <a:lt2>
        <a:srgbClr val="FFFFFF"/>
      </a:lt2>
      <a:accent1>
        <a:srgbClr val="1AC6A5"/>
      </a:accent1>
      <a:accent2>
        <a:srgbClr val="1C6770"/>
      </a:accent2>
      <a:accent3>
        <a:srgbClr val="02ACB5"/>
      </a:accent3>
      <a:accent4>
        <a:srgbClr val="D8B25C"/>
      </a:accent4>
      <a:accent5>
        <a:srgbClr val="7BA79D"/>
      </a:accent5>
      <a:accent6>
        <a:srgbClr val="968C8C"/>
      </a:accent6>
      <a:hlink>
        <a:srgbClr val="1C6770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Affichage à l'écran (4:3)</PresentationFormat>
  <Paragraphs>78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Calibri</vt:lpstr>
      <vt:lpstr>Questrial</vt:lpstr>
      <vt:lpstr>Arial</vt:lpstr>
      <vt:lpstr>Noto Sans Symbols</vt:lpstr>
      <vt:lpstr>Médian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Hélène Asiain</dc:creator>
  <cp:lastModifiedBy>hasiain</cp:lastModifiedBy>
  <cp:revision>1</cp:revision>
  <dcterms:modified xsi:type="dcterms:W3CDTF">2019-08-30T09:02:41Z</dcterms:modified>
</cp:coreProperties>
</file>